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79FD-D337-49F7-86D5-6A6C108B2855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BCBB5-2DF5-4FB6-A13F-7359A2B327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POINT A!  PAGE 244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POINT B!  PAGE 250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 POINT C!  PAGE 252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PAGE 253</a:t>
            </a:r>
            <a:r>
              <a:rPr lang="en-US" baseline="0" dirty="0" smtClean="0"/>
              <a:t> – ITEM NO. 4 – WHO WHAT WHEN WHERE AND WHY!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PAGE 255 BULLETED ITEMS AS TECHNIQUES USED IN DEVELOPING A QUESTIONNAIRE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CHECK POING D – PAGE 263</a:t>
            </a:r>
            <a:r>
              <a:rPr lang="en-US" baseline="0" smtClean="0"/>
              <a:t> &amp; FOR YOUR REVIEW!!!!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CBB5-2DF5-4FB6-A13F-7359A2B3277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D788B1-BD80-4B24-8CCE-65A3CDECC692}" type="datetimeFigureOut">
              <a:rPr lang="en-US" smtClean="0"/>
              <a:pPr/>
              <a:t>8/11/2009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F83072-3562-4A2F-96CF-90092BB4F95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Office Administration</a:t>
            </a:r>
            <a:br>
              <a:rPr lang="en-US" dirty="0" smtClean="0"/>
            </a:br>
            <a:r>
              <a:rPr lang="en-US" dirty="0" smtClean="0"/>
              <a:t>Chapter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854696" cy="1475936"/>
          </a:xfrm>
        </p:spPr>
        <p:txBody>
          <a:bodyPr>
            <a:normAutofit/>
          </a:bodyPr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Writing Business Documents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Memoranda and Short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Types are:</a:t>
            </a:r>
          </a:p>
          <a:p>
            <a:pPr lvl="3"/>
            <a:r>
              <a:rPr lang="en-US" dirty="0" smtClean="0"/>
              <a:t>Proposal = plan that includes info such as </a:t>
            </a:r>
            <a:r>
              <a:rPr lang="en-US" b="1" dirty="0" smtClean="0"/>
              <a:t>what it is</a:t>
            </a:r>
            <a:r>
              <a:rPr lang="en-US" dirty="0" smtClean="0"/>
              <a:t>, </a:t>
            </a:r>
            <a:r>
              <a:rPr lang="en-US" b="1" dirty="0" smtClean="0"/>
              <a:t>why it is </a:t>
            </a:r>
            <a:r>
              <a:rPr lang="en-US" dirty="0" smtClean="0"/>
              <a:t>important, </a:t>
            </a:r>
            <a:r>
              <a:rPr lang="en-US" b="1" dirty="0" smtClean="0"/>
              <a:t>how it will </a:t>
            </a:r>
            <a:r>
              <a:rPr lang="en-US" dirty="0" smtClean="0"/>
              <a:t>be used, and </a:t>
            </a:r>
            <a:r>
              <a:rPr lang="en-US" b="1" dirty="0" smtClean="0"/>
              <a:t>how much will it cost</a:t>
            </a:r>
          </a:p>
          <a:p>
            <a:pPr lvl="3"/>
            <a:r>
              <a:rPr lang="en-US" dirty="0" smtClean="0"/>
              <a:t>Feasibility Study </a:t>
            </a:r>
            <a:r>
              <a:rPr lang="en-US" b="1" dirty="0" smtClean="0"/>
              <a:t>= </a:t>
            </a:r>
            <a:r>
              <a:rPr lang="en-US" dirty="0" smtClean="0"/>
              <a:t>analysis of business systems and procedures</a:t>
            </a:r>
          </a:p>
          <a:p>
            <a:pPr lvl="3"/>
            <a:r>
              <a:rPr lang="en-US" dirty="0" smtClean="0"/>
              <a:t>Progress report = outlines steps already completed in a project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	Electronic Mail (email)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Focused, short, and to the point</a:t>
            </a:r>
          </a:p>
          <a:p>
            <a:pPr lvl="1"/>
            <a:r>
              <a:rPr lang="en-US" dirty="0" smtClean="0"/>
              <a:t>Transmitted immediately</a:t>
            </a:r>
          </a:p>
          <a:p>
            <a:pPr lvl="1"/>
            <a:r>
              <a:rPr lang="en-US" dirty="0" smtClean="0"/>
              <a:t>Cost of communicating decreases</a:t>
            </a:r>
          </a:p>
          <a:p>
            <a:r>
              <a:rPr lang="en-US" dirty="0" smtClean="0"/>
              <a:t>Fundamental of writing e-mail messages:</a:t>
            </a:r>
          </a:p>
          <a:p>
            <a:pPr lvl="1"/>
            <a:r>
              <a:rPr lang="en-US" dirty="0" smtClean="0"/>
              <a:t>Concentrate on the four “Cs”</a:t>
            </a:r>
          </a:p>
          <a:p>
            <a:pPr lvl="2"/>
            <a:r>
              <a:rPr lang="en-US" dirty="0" smtClean="0"/>
              <a:t>Conciseness – short, simple sentences</a:t>
            </a:r>
          </a:p>
          <a:p>
            <a:pPr lvl="2"/>
            <a:r>
              <a:rPr lang="en-US" dirty="0" smtClean="0"/>
              <a:t>Correctness – facts MUST be accurate; spelling &amp; grammar!</a:t>
            </a:r>
          </a:p>
          <a:p>
            <a:pPr lvl="2"/>
            <a:r>
              <a:rPr lang="en-US" dirty="0" smtClean="0"/>
              <a:t>Completeness – check carefully before hitting “SEND”</a:t>
            </a:r>
          </a:p>
          <a:p>
            <a:pPr lvl="2"/>
            <a:r>
              <a:rPr lang="en-US" dirty="0" smtClean="0"/>
              <a:t>Courtesy – use the “you” approach; don’t be CURT!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purpose = transmit meaningful data to one or more persons who need the info for decision-making purposes</a:t>
            </a:r>
          </a:p>
          <a:p>
            <a:pPr lvl="1"/>
            <a:r>
              <a:rPr lang="en-US" dirty="0" smtClean="0"/>
              <a:t>Business report may be oral or written</a:t>
            </a:r>
          </a:p>
          <a:p>
            <a:pPr lvl="1"/>
            <a:r>
              <a:rPr lang="en-US" dirty="0" smtClean="0"/>
              <a:t>Types of reports = classified according to type of text or data material, time interval, information flow, context, function and message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Textual material (primarily text)</a:t>
            </a:r>
          </a:p>
          <a:p>
            <a:pPr lvl="4"/>
            <a:r>
              <a:rPr lang="en-US" dirty="0" smtClean="0"/>
              <a:t>Narrative reports</a:t>
            </a:r>
          </a:p>
          <a:p>
            <a:pPr lvl="4"/>
            <a:r>
              <a:rPr lang="en-US" dirty="0" smtClean="0"/>
              <a:t>Statistical reports = primarily numerical data</a:t>
            </a:r>
          </a:p>
          <a:p>
            <a:pPr lvl="3"/>
            <a:r>
              <a:rPr lang="en-US" dirty="0" smtClean="0"/>
              <a:t>Time interval</a:t>
            </a:r>
          </a:p>
          <a:p>
            <a:pPr lvl="4"/>
            <a:r>
              <a:rPr lang="en-US" dirty="0" smtClean="0"/>
              <a:t>Scheduled reports – weekly, monthly or quarterly</a:t>
            </a:r>
          </a:p>
          <a:p>
            <a:pPr lvl="4"/>
            <a:r>
              <a:rPr lang="en-US" dirty="0" smtClean="0"/>
              <a:t>Special reports – generated “on demand”</a:t>
            </a:r>
          </a:p>
          <a:p>
            <a:pPr lvl="3"/>
            <a:r>
              <a:rPr lang="en-US" dirty="0" smtClean="0"/>
              <a:t>Information flow</a:t>
            </a:r>
          </a:p>
          <a:p>
            <a:pPr lvl="4"/>
            <a:r>
              <a:rPr lang="en-US" dirty="0" smtClean="0"/>
              <a:t>Vertical report – prepared for higher level w/in organization</a:t>
            </a:r>
          </a:p>
          <a:p>
            <a:pPr lvl="4"/>
            <a:r>
              <a:rPr lang="en-US" dirty="0" smtClean="0"/>
              <a:t>Horizontal report – communication at same level w/in org</a:t>
            </a:r>
          </a:p>
          <a:p>
            <a:pPr lvl="4"/>
            <a:r>
              <a:rPr lang="en-US" dirty="0" smtClean="0"/>
              <a:t>External report – disseminated outside the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3"/>
            <a:r>
              <a:rPr lang="en-US" dirty="0" smtClean="0"/>
              <a:t>Context</a:t>
            </a:r>
          </a:p>
          <a:p>
            <a:pPr lvl="4"/>
            <a:r>
              <a:rPr lang="en-US" dirty="0" smtClean="0"/>
              <a:t>Nontechnical reports – convey info to people who do not have backgrounds in a given subject area</a:t>
            </a:r>
          </a:p>
          <a:p>
            <a:pPr lvl="4"/>
            <a:r>
              <a:rPr lang="en-US" dirty="0" smtClean="0"/>
              <a:t>Technical reports – designed to convey info to professionals within the field who will understand it</a:t>
            </a:r>
          </a:p>
          <a:p>
            <a:pPr lvl="3"/>
            <a:r>
              <a:rPr lang="en-US" dirty="0" smtClean="0"/>
              <a:t>Function = informational or analytical</a:t>
            </a:r>
          </a:p>
          <a:p>
            <a:pPr lvl="4"/>
            <a:r>
              <a:rPr lang="en-US" dirty="0" smtClean="0"/>
              <a:t>Informational report – facts presented in organized, structured manner</a:t>
            </a:r>
          </a:p>
          <a:p>
            <a:pPr lvl="4"/>
            <a:r>
              <a:rPr lang="en-US" dirty="0" smtClean="0"/>
              <a:t>Analytical report – presents primary data and provides analysis and interpretation</a:t>
            </a:r>
          </a:p>
          <a:p>
            <a:pPr lvl="3"/>
            <a:r>
              <a:rPr lang="en-US" dirty="0" smtClean="0"/>
              <a:t>Message style</a:t>
            </a:r>
          </a:p>
          <a:p>
            <a:pPr lvl="4"/>
            <a:r>
              <a:rPr lang="en-US" dirty="0" smtClean="0"/>
              <a:t>Chronological – sequence of events</a:t>
            </a:r>
          </a:p>
          <a:p>
            <a:pPr lvl="4"/>
            <a:r>
              <a:rPr lang="en-US" dirty="0" smtClean="0"/>
              <a:t>Logical – patterns of reasoning</a:t>
            </a:r>
          </a:p>
          <a:p>
            <a:pPr lvl="4"/>
            <a:r>
              <a:rPr lang="en-US" dirty="0" smtClean="0"/>
              <a:t>Psychological – according to receiver’s needs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Planning, Designing, and Conducting Research</a:t>
            </a:r>
          </a:p>
          <a:p>
            <a:pPr lvl="2"/>
            <a:r>
              <a:rPr lang="en-US" dirty="0" smtClean="0"/>
              <a:t>Research involves study of a problem, a trend or an issue</a:t>
            </a:r>
          </a:p>
          <a:p>
            <a:pPr lvl="3"/>
            <a:r>
              <a:rPr lang="en-US" dirty="0" smtClean="0"/>
              <a:t>Problem – result is a preferred solution</a:t>
            </a:r>
          </a:p>
          <a:p>
            <a:pPr lvl="3"/>
            <a:r>
              <a:rPr lang="en-US" dirty="0" smtClean="0"/>
              <a:t>Trend – examines a topic over a specific period</a:t>
            </a:r>
          </a:p>
          <a:p>
            <a:pPr lvl="3"/>
            <a:r>
              <a:rPr lang="en-US" dirty="0" smtClean="0"/>
              <a:t>Issue – has no resolution as yet</a:t>
            </a:r>
          </a:p>
          <a:p>
            <a:pPr lvl="3"/>
            <a:r>
              <a:rPr lang="en-US" dirty="0" smtClean="0"/>
              <a:t>Result – the report is the RESULT of the research!</a:t>
            </a:r>
          </a:p>
          <a:p>
            <a:pPr lvl="3"/>
            <a:r>
              <a:rPr lang="en-US" dirty="0" smtClean="0"/>
              <a:t>Definition of problem, trend or issue</a:t>
            </a:r>
          </a:p>
          <a:p>
            <a:pPr lvl="3"/>
            <a:r>
              <a:rPr lang="en-US" dirty="0" smtClean="0"/>
              <a:t>Collecting data – accumulation of data or facts from primary and secondary sources to analyze the problem thoroughly</a:t>
            </a:r>
          </a:p>
          <a:p>
            <a:pPr lvl="4"/>
            <a:r>
              <a:rPr lang="en-US" dirty="0" smtClean="0"/>
              <a:t>Secondary research – an investigation to gather info that others have written and prepared (company publications, general reference books, </a:t>
            </a:r>
            <a:r>
              <a:rPr lang="en-US" dirty="0" err="1" smtClean="0"/>
              <a:t>gov’t</a:t>
            </a:r>
            <a:r>
              <a:rPr lang="en-US" dirty="0" smtClean="0"/>
              <a:t> documents, databases, etc.)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Primary sources = gathering the original information to use as current data in a report, you are conducting primary research</a:t>
            </a:r>
          </a:p>
          <a:p>
            <a:pPr lvl="3"/>
            <a:r>
              <a:rPr lang="en-US" dirty="0" smtClean="0"/>
              <a:t>Three types: experimental, observational and survey research</a:t>
            </a:r>
          </a:p>
          <a:p>
            <a:pPr lvl="3"/>
            <a:r>
              <a:rPr lang="en-US" dirty="0" smtClean="0"/>
              <a:t>Survey can be administered in written form (questionnaire) or oral form (interview)</a:t>
            </a:r>
          </a:p>
          <a:p>
            <a:pPr lvl="2"/>
            <a:r>
              <a:rPr lang="en-US" dirty="0" smtClean="0"/>
              <a:t>Data collection procedures must be planned and carefully monitored:</a:t>
            </a:r>
          </a:p>
          <a:p>
            <a:pPr lvl="3"/>
            <a:r>
              <a:rPr lang="en-US" dirty="0" smtClean="0"/>
              <a:t>Questionnaire = written form that includes all questions to be answered, space allowed for answers</a:t>
            </a:r>
          </a:p>
          <a:p>
            <a:pPr lvl="4"/>
            <a:r>
              <a:rPr lang="en-US" dirty="0" smtClean="0"/>
              <a:t>OMR = optical mark recognition response forms</a:t>
            </a:r>
          </a:p>
          <a:p>
            <a:pPr lvl="4"/>
            <a:r>
              <a:rPr lang="en-US" dirty="0" smtClean="0"/>
              <a:t>May be administered through USPS, web sites or email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Personal interview – another technique used to obtain responses to open-ended questions</a:t>
            </a:r>
          </a:p>
          <a:p>
            <a:pPr lvl="4"/>
            <a:r>
              <a:rPr lang="en-US" dirty="0" smtClean="0"/>
              <a:t>Individual responses need to be recorded in writing or taped</a:t>
            </a:r>
          </a:p>
          <a:p>
            <a:pPr lvl="3"/>
            <a:r>
              <a:rPr lang="en-US" dirty="0" smtClean="0"/>
              <a:t>Telephone interview – should be designed so little time is needed to administer; still not as effective as the personal interview!</a:t>
            </a:r>
          </a:p>
          <a:p>
            <a:pPr lvl="2"/>
            <a:r>
              <a:rPr lang="en-US" dirty="0" smtClean="0"/>
              <a:t>Question format = closed, open or scaled</a:t>
            </a:r>
          </a:p>
          <a:p>
            <a:pPr lvl="3"/>
            <a:r>
              <a:rPr lang="en-US" dirty="0" smtClean="0"/>
              <a:t>Closed – provides the respondent with a choice of answers</a:t>
            </a:r>
          </a:p>
          <a:p>
            <a:pPr lvl="3"/>
            <a:r>
              <a:rPr lang="en-US" dirty="0" smtClean="0"/>
              <a:t>Open – requires the respondent to provide an answer</a:t>
            </a:r>
          </a:p>
          <a:p>
            <a:pPr lvl="3"/>
            <a:r>
              <a:rPr lang="en-US" dirty="0" smtClean="0"/>
              <a:t>Scaled – rating scales allow the respondent to rank a list of items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Analyzing data – data is nothing until this phase is accomplished; this step gives meaning to the data</a:t>
            </a:r>
          </a:p>
          <a:p>
            <a:pPr lvl="3"/>
            <a:r>
              <a:rPr lang="en-US" dirty="0" smtClean="0"/>
              <a:t>Data coding – a number is assigned to each response classification</a:t>
            </a:r>
          </a:p>
          <a:p>
            <a:pPr lvl="3"/>
            <a:r>
              <a:rPr lang="en-US" dirty="0" smtClean="0"/>
              <a:t>Data tabulation – responses will need to be counted</a:t>
            </a:r>
          </a:p>
          <a:p>
            <a:pPr lvl="3"/>
            <a:r>
              <a:rPr lang="en-US" dirty="0" smtClean="0"/>
              <a:t>Statistical analysis – percentages, measures of central tendency and measures of dispersion</a:t>
            </a:r>
          </a:p>
          <a:p>
            <a:pPr lvl="4"/>
            <a:r>
              <a:rPr lang="en-US" dirty="0" smtClean="0"/>
              <a:t>Percentages – ratios</a:t>
            </a:r>
          </a:p>
          <a:p>
            <a:pPr lvl="4"/>
            <a:r>
              <a:rPr lang="en-US" dirty="0" smtClean="0"/>
              <a:t>Measures of central tendency – measure the center value</a:t>
            </a:r>
          </a:p>
          <a:p>
            <a:pPr lvl="5"/>
            <a:r>
              <a:rPr lang="en-US" dirty="0" smtClean="0"/>
              <a:t>Mean</a:t>
            </a:r>
          </a:p>
          <a:p>
            <a:pPr lvl="5"/>
            <a:r>
              <a:rPr lang="en-US" dirty="0" smtClean="0"/>
              <a:t>Median</a:t>
            </a:r>
          </a:p>
          <a:p>
            <a:pPr lvl="5"/>
            <a:r>
              <a:rPr lang="en-US" dirty="0" smtClean="0"/>
              <a:t>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Measures of dispersion</a:t>
            </a:r>
          </a:p>
          <a:p>
            <a:pPr lvl="4"/>
            <a:r>
              <a:rPr lang="en-US" dirty="0" smtClean="0"/>
              <a:t>Range</a:t>
            </a:r>
          </a:p>
          <a:p>
            <a:pPr lvl="4"/>
            <a:r>
              <a:rPr lang="en-US" dirty="0" smtClean="0"/>
              <a:t>Standard deviation</a:t>
            </a:r>
          </a:p>
          <a:p>
            <a:pPr lvl="2"/>
            <a:r>
              <a:rPr lang="en-US" dirty="0" smtClean="0"/>
              <a:t>Data evaluation and interpretation</a:t>
            </a:r>
          </a:p>
          <a:p>
            <a:pPr lvl="3"/>
            <a:r>
              <a:rPr lang="en-US" dirty="0" smtClean="0"/>
              <a:t>Result of data evaluation and interpretation is the development of findings (facts) and conclusions</a:t>
            </a:r>
          </a:p>
          <a:p>
            <a:pPr lvl="3"/>
            <a:r>
              <a:rPr lang="en-US" dirty="0" smtClean="0"/>
              <a:t>Findings – summarized following the presentation of the data</a:t>
            </a:r>
          </a:p>
          <a:p>
            <a:pPr lvl="3"/>
            <a:r>
              <a:rPr lang="en-US" dirty="0" smtClean="0"/>
              <a:t>Conclusions – generalizations about the population or sample that are drawn as a result of the data analysis</a:t>
            </a:r>
          </a:p>
          <a:p>
            <a:pPr lvl="3"/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what you have to communicate is </a:t>
            </a:r>
            <a:r>
              <a:rPr lang="en-US" b="1" i="1" dirty="0" smtClean="0"/>
              <a:t>encoding</a:t>
            </a:r>
            <a:r>
              <a:rPr lang="en-US" dirty="0" smtClean="0"/>
              <a:t> the message in words that you want the receiver to interpret and clearly understand.</a:t>
            </a:r>
          </a:p>
          <a:p>
            <a:pPr lvl="2"/>
            <a:r>
              <a:rPr lang="en-US" dirty="0" smtClean="0"/>
              <a:t>Message may be delivered to the receiver in a variety of written channels: memo, letter, formal report, email, etc.</a:t>
            </a:r>
          </a:p>
          <a:p>
            <a:r>
              <a:rPr lang="en-US" dirty="0" smtClean="0"/>
              <a:t>Message interpretation requires the receiver to </a:t>
            </a:r>
            <a:r>
              <a:rPr lang="en-US" b="1" i="1" dirty="0" smtClean="0"/>
              <a:t>decode</a:t>
            </a:r>
            <a:r>
              <a:rPr lang="en-US" dirty="0" smtClean="0"/>
              <a:t> the message.</a:t>
            </a:r>
          </a:p>
          <a:p>
            <a:r>
              <a:rPr lang="en-US" dirty="0" smtClean="0"/>
              <a:t>Feedback = means for assessing whether this has been accomplished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2"/>
            <a:r>
              <a:rPr lang="en-US" dirty="0" smtClean="0"/>
              <a:t>Organizing the report</a:t>
            </a:r>
          </a:p>
          <a:p>
            <a:pPr lvl="3"/>
            <a:r>
              <a:rPr lang="en-US" dirty="0" smtClean="0"/>
              <a:t>Inductive – specific to general (most prominent form used for formal reports)</a:t>
            </a:r>
          </a:p>
          <a:p>
            <a:pPr lvl="3"/>
            <a:r>
              <a:rPr lang="en-US" dirty="0" smtClean="0"/>
              <a:t>Deductive – begins with presentation of general info, followed by more specific information</a:t>
            </a:r>
          </a:p>
          <a:p>
            <a:pPr lvl="2"/>
            <a:r>
              <a:rPr lang="en-US" dirty="0" smtClean="0"/>
              <a:t>Writing the report</a:t>
            </a:r>
          </a:p>
          <a:p>
            <a:pPr lvl="3"/>
            <a:r>
              <a:rPr lang="en-US" dirty="0" smtClean="0"/>
              <a:t>Final step in the research process</a:t>
            </a:r>
          </a:p>
          <a:p>
            <a:pPr lvl="4"/>
            <a:r>
              <a:rPr lang="en-US" dirty="0" smtClean="0"/>
              <a:t>Preliminary parts</a:t>
            </a:r>
          </a:p>
          <a:p>
            <a:pPr lvl="5"/>
            <a:r>
              <a:rPr lang="en-US" dirty="0" smtClean="0"/>
              <a:t>Letter or memo of transmittal</a:t>
            </a:r>
          </a:p>
          <a:p>
            <a:pPr lvl="5"/>
            <a:r>
              <a:rPr lang="en-US" dirty="0" smtClean="0"/>
              <a:t>Title page</a:t>
            </a:r>
          </a:p>
          <a:p>
            <a:pPr lvl="5"/>
            <a:r>
              <a:rPr lang="en-US" dirty="0" smtClean="0"/>
              <a:t>Authorization form</a:t>
            </a:r>
          </a:p>
          <a:p>
            <a:pPr lvl="5"/>
            <a:r>
              <a:rPr lang="en-US" dirty="0" smtClean="0"/>
              <a:t>Table of contents</a:t>
            </a:r>
          </a:p>
          <a:p>
            <a:pPr lvl="5"/>
            <a:r>
              <a:rPr lang="en-US" dirty="0" smtClean="0"/>
              <a:t>Table of figures</a:t>
            </a:r>
          </a:p>
          <a:p>
            <a:pPr lvl="5"/>
            <a:r>
              <a:rPr lang="en-US" dirty="0" smtClean="0"/>
              <a:t>Abstract</a:t>
            </a:r>
          </a:p>
          <a:p>
            <a:pPr lvl="5"/>
            <a:r>
              <a:rPr lang="en-US" dirty="0" smtClean="0"/>
              <a:t>Executive 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	Business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Body of the Report</a:t>
            </a:r>
          </a:p>
          <a:p>
            <a:pPr lvl="3"/>
            <a:r>
              <a:rPr lang="en-US" dirty="0" smtClean="0"/>
              <a:t>Introduction</a:t>
            </a:r>
          </a:p>
          <a:p>
            <a:pPr lvl="3"/>
            <a:r>
              <a:rPr lang="en-US" dirty="0" smtClean="0"/>
              <a:t>Data analysis and findings</a:t>
            </a:r>
          </a:p>
          <a:p>
            <a:pPr lvl="3"/>
            <a:r>
              <a:rPr lang="en-US" dirty="0" smtClean="0"/>
              <a:t>Conclusions and recommendations</a:t>
            </a:r>
          </a:p>
          <a:p>
            <a:pPr lvl="2"/>
            <a:r>
              <a:rPr lang="en-US" dirty="0" smtClean="0"/>
              <a:t>Supplementary parts</a:t>
            </a:r>
          </a:p>
          <a:p>
            <a:pPr lvl="3"/>
            <a:r>
              <a:rPr lang="en-US" dirty="0" smtClean="0"/>
              <a:t>Bibliography – alphabetical list of all information sources used</a:t>
            </a:r>
          </a:p>
          <a:p>
            <a:pPr lvl="3"/>
            <a:r>
              <a:rPr lang="en-US" dirty="0" smtClean="0"/>
              <a:t>Works cited (references list)</a:t>
            </a:r>
          </a:p>
          <a:p>
            <a:pPr lvl="3"/>
            <a:r>
              <a:rPr lang="en-US" dirty="0" smtClean="0"/>
              <a:t>Glossary – alphabetical list of terms</a:t>
            </a:r>
          </a:p>
          <a:p>
            <a:pPr lvl="3"/>
            <a:r>
              <a:rPr lang="en-US" dirty="0" smtClean="0"/>
              <a:t>Appendix or appendices – supplementary research material (questionnaires, etc.)</a:t>
            </a:r>
          </a:p>
          <a:p>
            <a:pPr lvl="3"/>
            <a:r>
              <a:rPr lang="en-US" dirty="0" smtClean="0"/>
              <a:t>Index – names and subjects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letter is </a:t>
            </a:r>
            <a:r>
              <a:rPr lang="en-US" b="1" i="1" dirty="0" smtClean="0"/>
              <a:t>external</a:t>
            </a:r>
            <a:r>
              <a:rPr lang="en-US" dirty="0" smtClean="0"/>
              <a:t> communication used most often for corresponding with others outside the organization</a:t>
            </a:r>
          </a:p>
          <a:p>
            <a:pPr lvl="1"/>
            <a:r>
              <a:rPr lang="en-US" dirty="0" smtClean="0"/>
              <a:t>Positive letters – says “yes” and presents good news; main purpose is to transmit info that pleases the receiver</a:t>
            </a:r>
          </a:p>
          <a:p>
            <a:pPr lvl="2"/>
            <a:r>
              <a:rPr lang="en-US" dirty="0" smtClean="0"/>
              <a:t>Orders for good or services</a:t>
            </a:r>
          </a:p>
          <a:p>
            <a:pPr lvl="2"/>
            <a:r>
              <a:rPr lang="en-US" dirty="0" smtClean="0"/>
              <a:t>Letter granting refund or adjustment</a:t>
            </a:r>
          </a:p>
          <a:p>
            <a:pPr lvl="2"/>
            <a:r>
              <a:rPr lang="en-US" dirty="0" smtClean="0"/>
              <a:t>Response to inquiry for information</a:t>
            </a:r>
          </a:p>
          <a:p>
            <a:pPr lvl="2"/>
            <a:r>
              <a:rPr lang="en-US" dirty="0" smtClean="0"/>
              <a:t>Goodwill message = expresses sympathy, thanks or congrats!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Direct approach or deductive approach – used in writing positive letters; main idea presented immediately</a:t>
            </a:r>
          </a:p>
          <a:p>
            <a:pPr lvl="3"/>
            <a:r>
              <a:rPr lang="en-US" dirty="0" smtClean="0"/>
              <a:t>Opening paragraph – general statement</a:t>
            </a:r>
          </a:p>
          <a:p>
            <a:pPr lvl="3"/>
            <a:r>
              <a:rPr lang="en-US" dirty="0" smtClean="0"/>
              <a:t>Body paragraph – necessary details here</a:t>
            </a:r>
          </a:p>
          <a:p>
            <a:pPr lvl="3"/>
            <a:r>
              <a:rPr lang="en-US" dirty="0" smtClean="0"/>
              <a:t>Closing paragraph – general positive statement</a:t>
            </a:r>
          </a:p>
          <a:p>
            <a:pPr lvl="1"/>
            <a:r>
              <a:rPr lang="en-US" dirty="0" smtClean="0"/>
              <a:t>Routine or Neutral Letters</a:t>
            </a:r>
          </a:p>
          <a:p>
            <a:pPr lvl="2"/>
            <a:r>
              <a:rPr lang="en-US" dirty="0" smtClean="0"/>
              <a:t>Exchange day-to-day information</a:t>
            </a:r>
          </a:p>
          <a:p>
            <a:pPr lvl="3"/>
            <a:r>
              <a:rPr lang="en-US" dirty="0" smtClean="0"/>
              <a:t>Request for information</a:t>
            </a:r>
          </a:p>
          <a:p>
            <a:pPr lvl="3"/>
            <a:r>
              <a:rPr lang="en-US" dirty="0" smtClean="0"/>
              <a:t>Response to information request</a:t>
            </a:r>
          </a:p>
          <a:p>
            <a:pPr lvl="2"/>
            <a:r>
              <a:rPr lang="en-US" dirty="0" smtClean="0"/>
              <a:t>Direct/deductive approach also applied 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dirty="0" smtClean="0"/>
              <a:t>Negative letters</a:t>
            </a:r>
          </a:p>
          <a:p>
            <a:pPr lvl="3"/>
            <a:r>
              <a:rPr lang="en-US" dirty="0" smtClean="0"/>
              <a:t>Use the </a:t>
            </a:r>
            <a:r>
              <a:rPr lang="en-US" b="1" i="1" dirty="0" smtClean="0"/>
              <a:t>indirect approach – inductive approach</a:t>
            </a:r>
          </a:p>
          <a:p>
            <a:pPr lvl="3"/>
            <a:r>
              <a:rPr lang="en-US" dirty="0" smtClean="0"/>
              <a:t>Unfavorable letter</a:t>
            </a:r>
          </a:p>
          <a:p>
            <a:pPr lvl="4"/>
            <a:r>
              <a:rPr lang="en-US" dirty="0" smtClean="0"/>
              <a:t>Types are: </a:t>
            </a:r>
          </a:p>
          <a:p>
            <a:pPr lvl="5"/>
            <a:r>
              <a:rPr lang="en-US" dirty="0" smtClean="0"/>
              <a:t>Refusal to send info</a:t>
            </a:r>
          </a:p>
          <a:p>
            <a:pPr lvl="5"/>
            <a:r>
              <a:rPr lang="en-US" dirty="0" smtClean="0"/>
              <a:t>Refusal to give assistance</a:t>
            </a:r>
          </a:p>
          <a:p>
            <a:pPr lvl="5"/>
            <a:r>
              <a:rPr lang="en-US" dirty="0" smtClean="0"/>
              <a:t>Problem with order for goods and/or services</a:t>
            </a:r>
          </a:p>
          <a:p>
            <a:pPr lvl="5"/>
            <a:r>
              <a:rPr lang="en-US" dirty="0" smtClean="0"/>
              <a:t>Refusal to grant particular action</a:t>
            </a:r>
          </a:p>
          <a:p>
            <a:pPr lvl="4"/>
            <a:r>
              <a:rPr lang="en-US" dirty="0" smtClean="0"/>
              <a:t>Writing approach:</a:t>
            </a:r>
          </a:p>
          <a:p>
            <a:pPr lvl="5"/>
            <a:r>
              <a:rPr lang="en-US" dirty="0" smtClean="0"/>
              <a:t>Buffer paragraph – sets the stage in the beginning</a:t>
            </a:r>
          </a:p>
          <a:p>
            <a:pPr lvl="5"/>
            <a:r>
              <a:rPr lang="en-US" dirty="0" smtClean="0"/>
              <a:t>Rationale for refusal</a:t>
            </a:r>
          </a:p>
          <a:p>
            <a:pPr lvl="5"/>
            <a:r>
              <a:rPr lang="en-US" dirty="0" smtClean="0"/>
              <a:t>Bad news</a:t>
            </a:r>
          </a:p>
          <a:p>
            <a:pPr lvl="5"/>
            <a:r>
              <a:rPr lang="en-US" dirty="0" smtClean="0"/>
              <a:t>Closing paragraph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Combination letters – says “yes” to the reader for part of what is requested with a “no” response clearly stated</a:t>
            </a:r>
          </a:p>
          <a:p>
            <a:pPr lvl="3"/>
            <a:r>
              <a:rPr lang="en-US" dirty="0" smtClean="0"/>
              <a:t>Types are:</a:t>
            </a:r>
          </a:p>
          <a:p>
            <a:pPr lvl="5"/>
            <a:r>
              <a:rPr lang="en-US" dirty="0" smtClean="0"/>
              <a:t>Partial order being filled</a:t>
            </a:r>
          </a:p>
          <a:p>
            <a:pPr lvl="5"/>
            <a:r>
              <a:rPr lang="en-US" dirty="0" smtClean="0"/>
              <a:t>Partial response to information request</a:t>
            </a:r>
          </a:p>
          <a:p>
            <a:pPr lvl="2"/>
            <a:r>
              <a:rPr lang="en-US" dirty="0" smtClean="0"/>
              <a:t>Persuasive Letters – presents positive information to the reader, but the nature of the info is more complex</a:t>
            </a:r>
          </a:p>
          <a:p>
            <a:pPr lvl="3"/>
            <a:r>
              <a:rPr lang="en-US" dirty="0" smtClean="0"/>
              <a:t>Types are:</a:t>
            </a:r>
          </a:p>
          <a:p>
            <a:pPr lvl="5"/>
            <a:r>
              <a:rPr lang="en-US" dirty="0" smtClean="0"/>
              <a:t>Special requests for assistance  (fundraising efforts)</a:t>
            </a:r>
          </a:p>
          <a:p>
            <a:pPr lvl="5"/>
            <a:r>
              <a:rPr lang="en-US" dirty="0" smtClean="0"/>
              <a:t>Special requests for information (research related)</a:t>
            </a:r>
          </a:p>
          <a:p>
            <a:pPr lvl="5"/>
            <a:r>
              <a:rPr lang="en-US" dirty="0" smtClean="0"/>
              <a:t>Marketing goods, services or ideas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Writing approach used is:</a:t>
            </a:r>
          </a:p>
          <a:p>
            <a:pPr lvl="4"/>
            <a:r>
              <a:rPr lang="en-US" b="1" dirty="0" smtClean="0"/>
              <a:t>A</a:t>
            </a:r>
            <a:r>
              <a:rPr lang="en-US" dirty="0" smtClean="0"/>
              <a:t>ttention</a:t>
            </a:r>
          </a:p>
          <a:p>
            <a:pPr lvl="4"/>
            <a:r>
              <a:rPr lang="en-US" b="1" dirty="0" smtClean="0"/>
              <a:t>I</a:t>
            </a:r>
            <a:r>
              <a:rPr lang="en-US" dirty="0" smtClean="0"/>
              <a:t>nterest</a:t>
            </a:r>
          </a:p>
          <a:p>
            <a:pPr lvl="4"/>
            <a:r>
              <a:rPr lang="en-US" b="1" dirty="0" smtClean="0"/>
              <a:t>D</a:t>
            </a:r>
            <a:r>
              <a:rPr lang="en-US" dirty="0" smtClean="0"/>
              <a:t>esire</a:t>
            </a:r>
          </a:p>
          <a:p>
            <a:pPr lvl="4"/>
            <a:r>
              <a:rPr lang="en-US" b="1" dirty="0" smtClean="0"/>
              <a:t>A</a:t>
            </a:r>
            <a:r>
              <a:rPr lang="en-US" dirty="0" smtClean="0"/>
              <a:t>ction</a:t>
            </a:r>
          </a:p>
          <a:p>
            <a:pPr lvl="4"/>
            <a:r>
              <a:rPr lang="en-US" b="1" dirty="0" smtClean="0"/>
              <a:t>A – I – D – A approach!</a:t>
            </a:r>
          </a:p>
          <a:p>
            <a:pPr lvl="5"/>
            <a:r>
              <a:rPr lang="en-US" dirty="0" smtClean="0"/>
              <a:t>Opening paragraph must get the reader’s attention!</a:t>
            </a:r>
          </a:p>
          <a:p>
            <a:pPr lvl="5"/>
            <a:r>
              <a:rPr lang="en-US" dirty="0" smtClean="0"/>
              <a:t>Body paragraphs emphasize reasons why the reader should respond positively!</a:t>
            </a:r>
          </a:p>
          <a:p>
            <a:pPr lvl="5"/>
            <a:r>
              <a:rPr lang="en-US" dirty="0" smtClean="0"/>
              <a:t>Closing paragraph should explain to the reader what action should be taken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Business Letters (cont’d)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Merged Letters</a:t>
            </a:r>
          </a:p>
          <a:p>
            <a:pPr lvl="3"/>
            <a:r>
              <a:rPr lang="en-US" dirty="0" smtClean="0"/>
              <a:t>Word processing mail-merge feature</a:t>
            </a:r>
          </a:p>
          <a:p>
            <a:pPr lvl="3"/>
            <a:r>
              <a:rPr lang="en-US" dirty="0" smtClean="0"/>
              <a:t>Variable information</a:t>
            </a:r>
          </a:p>
          <a:p>
            <a:pPr lvl="3"/>
            <a:r>
              <a:rPr lang="en-US" dirty="0" smtClean="0"/>
              <a:t>Mail merge fields</a:t>
            </a:r>
          </a:p>
          <a:p>
            <a:pPr lvl="3"/>
            <a:r>
              <a:rPr lang="en-US" dirty="0" smtClean="0"/>
              <a:t>Main document is the form letter</a:t>
            </a:r>
          </a:p>
          <a:p>
            <a:pPr lvl="3"/>
            <a:r>
              <a:rPr lang="en-US" dirty="0" smtClean="0"/>
              <a:t>Database contains the variables to be inserted into the form letter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Memoranda and Short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Memoranda = common medium for correspondence within the organization</a:t>
            </a:r>
          </a:p>
          <a:p>
            <a:pPr lvl="1"/>
            <a:r>
              <a:rPr lang="en-US" dirty="0" smtClean="0"/>
              <a:t>Favorable – request for info or assistance; response to same</a:t>
            </a:r>
          </a:p>
          <a:p>
            <a:pPr lvl="1"/>
            <a:r>
              <a:rPr lang="en-US" dirty="0" smtClean="0"/>
              <a:t>Unfavorable – performance evaluation; uses the indirect approach</a:t>
            </a:r>
          </a:p>
          <a:p>
            <a:pPr lvl="1"/>
            <a:r>
              <a:rPr lang="en-US" dirty="0" smtClean="0"/>
              <a:t>Persuasive (use A I D A approach)</a:t>
            </a:r>
          </a:p>
          <a:p>
            <a:r>
              <a:rPr lang="en-US" dirty="0" smtClean="0"/>
              <a:t>Informal or Short Reports = used to transmit meaningful information to others within the organization (informal and short – no more than 4 - 7 pages)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</TotalTime>
  <Words>1395</Words>
  <Application>Microsoft Office PowerPoint</Application>
  <PresentationFormat>On-screen Show (4:3)</PresentationFormat>
  <Paragraphs>196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Office Administration Chapter 8</vt:lpstr>
      <vt:lpstr>Overview</vt:lpstr>
      <vt:lpstr>A. Business Letters</vt:lpstr>
      <vt:lpstr>A. Business Letters (cont’d)</vt:lpstr>
      <vt:lpstr>A. Business Letters (cont’d)</vt:lpstr>
      <vt:lpstr>A. Business Letters (cont’d)</vt:lpstr>
      <vt:lpstr>A. Business Letters (cont’d)</vt:lpstr>
      <vt:lpstr>A. Business Letters (cont’d) </vt:lpstr>
      <vt:lpstr>B. Memoranda and Short Reports</vt:lpstr>
      <vt:lpstr>B. Memoranda and Short Reports</vt:lpstr>
      <vt:lpstr>c. Electronic Mail (email)</vt:lpstr>
      <vt:lpstr>D. Business Reports</vt:lpstr>
      <vt:lpstr>D. Business Reports (cont’d)</vt:lpstr>
      <vt:lpstr>D. Business Reports (cont’d)</vt:lpstr>
      <vt:lpstr>D. Business Reports (cont’d)</vt:lpstr>
      <vt:lpstr>D. Business Reports (cont’d)</vt:lpstr>
      <vt:lpstr>D. Business Reports (cont’d)</vt:lpstr>
      <vt:lpstr>D. Business Reports (cont’d)</vt:lpstr>
      <vt:lpstr>D. Business Reports (cont’d)</vt:lpstr>
      <vt:lpstr>D. Business Reports (cont’d)</vt:lpstr>
      <vt:lpstr>D. Business Reports (cont’d)</vt:lpstr>
    </vt:vector>
  </TitlesOfParts>
  <Company>TAMU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Administration Chapter 8</dc:title>
  <dc:creator>Mary-Hogan</dc:creator>
  <cp:lastModifiedBy>lb</cp:lastModifiedBy>
  <cp:revision>12</cp:revision>
  <dcterms:created xsi:type="dcterms:W3CDTF">2009-02-01T22:53:01Z</dcterms:created>
  <dcterms:modified xsi:type="dcterms:W3CDTF">2009-08-11T20:17:46Z</dcterms:modified>
</cp:coreProperties>
</file>